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Georgia" panose="02040502050405020303" pitchFamily="18" charset="0"/>
      <p:regular r:id="rId17"/>
      <p:bold r:id="rId18"/>
      <p:italic r:id="rId19"/>
      <p:boldItalic r:id="rId20"/>
    </p:embeddedFont>
    <p:embeddedFont>
      <p:font typeface="PT Sans Narrow" panose="020B0604020202020204" charset="0"/>
      <p:regular r:id="rId21"/>
      <p:bold r:id="rId22"/>
    </p:embeddedFont>
    <p:embeddedFont>
      <p:font typeface="Open Sans"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8D311B-C92A-4CF6-AE43-4E54C89DFAC5}">
  <a:tblStyle styleId="{F98D311B-C92A-4CF6-AE43-4E54C89DFAC5}"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PBUSO@UNCG.EDU"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uncasg.org/"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capbuso@uncg.edu"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uncgcatering.catertrax.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14475"/>
            <a:ext cx="8520600" cy="707400"/>
          </a:xfrm>
          <a:prstGeom prst="rect">
            <a:avLst/>
          </a:prstGeom>
        </p:spPr>
        <p:txBody>
          <a:bodyPr lIns="91425" tIns="91425" rIns="91425" bIns="91425" anchor="t" anchorCtr="0">
            <a:noAutofit/>
          </a:bodyPr>
          <a:lstStyle/>
          <a:p>
            <a:pPr lvl="0">
              <a:spcBef>
                <a:spcPts val="0"/>
              </a:spcBef>
              <a:buNone/>
            </a:pPr>
            <a:r>
              <a:rPr lang="en"/>
              <a:t>Campus Activities &amp; Programs</a:t>
            </a:r>
          </a:p>
        </p:txBody>
      </p:sp>
      <p:sp>
        <p:nvSpPr>
          <p:cNvPr id="67" name="Shape 6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Please contact the business office about all matters through this email only moving forward:  </a:t>
            </a:r>
            <a:r>
              <a:rPr lang="en" u="sng">
                <a:solidFill>
                  <a:schemeClr val="hlink"/>
                </a:solidFill>
                <a:hlinkClick r:id="rId3"/>
              </a:rPr>
              <a:t>CAPBUSO@UNCG.EDU</a:t>
            </a:r>
          </a:p>
          <a:p>
            <a:pPr marL="457200" lvl="0" indent="-228600">
              <a:spcBef>
                <a:spcPts val="0"/>
              </a:spcBef>
              <a:buAutoNum type="arabicPeriod"/>
            </a:pPr>
            <a:r>
              <a:rPr lang="en"/>
              <a:t>Catering Orders</a:t>
            </a:r>
          </a:p>
          <a:p>
            <a:pPr marL="457200" lvl="0" indent="-228600">
              <a:spcBef>
                <a:spcPts val="0"/>
              </a:spcBef>
              <a:buAutoNum type="arabicPeriod"/>
            </a:pPr>
            <a:r>
              <a:rPr lang="en"/>
              <a:t>Student Travel Changes</a:t>
            </a:r>
          </a:p>
          <a:p>
            <a:pPr marL="457200" lvl="0" indent="-228600">
              <a:spcBef>
                <a:spcPts val="0"/>
              </a:spcBef>
              <a:buAutoNum type="arabicPeriod"/>
            </a:pPr>
            <a:r>
              <a:rPr lang="en"/>
              <a:t>SGA Allocations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23" name="Shape 123"/>
          <p:cNvSpPr txBox="1">
            <a:spLocks noGrp="1"/>
          </p:cNvSpPr>
          <p:nvPr>
            <p:ph type="body" idx="1"/>
          </p:nvPr>
        </p:nvSpPr>
        <p:spPr>
          <a:xfrm>
            <a:off x="311700" y="1266325"/>
            <a:ext cx="8520600" cy="3664500"/>
          </a:xfrm>
          <a:prstGeom prst="rect">
            <a:avLst/>
          </a:prstGeom>
        </p:spPr>
        <p:txBody>
          <a:bodyPr lIns="91425" tIns="91425" rIns="91425" bIns="91425" anchor="t" anchorCtr="0">
            <a:noAutofit/>
          </a:bodyPr>
          <a:lstStyle/>
          <a:p>
            <a:pPr lvl="0">
              <a:spcBef>
                <a:spcPts val="0"/>
              </a:spcBef>
              <a:buNone/>
            </a:pPr>
            <a:r>
              <a:rPr lang="en" b="1"/>
              <a:t>General funding requests</a:t>
            </a:r>
            <a:r>
              <a:rPr lang="en"/>
              <a:t> ( Biggest change to the process)</a:t>
            </a:r>
          </a:p>
          <a:p>
            <a:pPr marL="457200" lvl="0" indent="-330200" rtl="0">
              <a:lnSpc>
                <a:spcPct val="100000"/>
              </a:lnSpc>
              <a:spcBef>
                <a:spcPts val="0"/>
              </a:spcBef>
              <a:spcAft>
                <a:spcPts val="0"/>
              </a:spcAft>
              <a:buSzPct val="100000"/>
            </a:pPr>
            <a:r>
              <a:rPr lang="en" sz="1600" b="1" u="sng">
                <a:solidFill>
                  <a:srgbClr val="000000"/>
                </a:solidFill>
                <a:latin typeface="Times New Roman"/>
                <a:ea typeface="Times New Roman"/>
                <a:cs typeface="Times New Roman"/>
                <a:sym typeface="Times New Roman"/>
              </a:rPr>
              <a:t>ONLY two funding periods </a:t>
            </a:r>
            <a:r>
              <a:rPr lang="en" sz="1600">
                <a:solidFill>
                  <a:srgbClr val="000000"/>
                </a:solidFill>
                <a:latin typeface="Times New Roman"/>
                <a:ea typeface="Times New Roman"/>
                <a:cs typeface="Times New Roman"/>
                <a:sym typeface="Times New Roman"/>
              </a:rPr>
              <a:t>which will occur at the start of each semester</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No fall Special or Spring Special periods</a:t>
            </a:r>
          </a:p>
          <a:p>
            <a:pPr marL="457200" lvl="0"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Groups must submit a </a:t>
            </a:r>
            <a:r>
              <a:rPr lang="en" sz="1600" b="1" u="sng">
                <a:solidFill>
                  <a:srgbClr val="000000"/>
                </a:solidFill>
                <a:latin typeface="Times New Roman"/>
                <a:ea typeface="Times New Roman"/>
                <a:cs typeface="Times New Roman"/>
                <a:sym typeface="Times New Roman"/>
              </a:rPr>
              <a:t>budget request with written justification</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They should take into consideration what they spent in the previous semesters </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Must also have available back up documentation for proof </a:t>
            </a:r>
            <a:r>
              <a:rPr lang="en" sz="1600" b="1" i="1">
                <a:solidFill>
                  <a:srgbClr val="000000"/>
                </a:solidFill>
                <a:latin typeface="Times New Roman"/>
                <a:ea typeface="Times New Roman"/>
                <a:cs typeface="Times New Roman"/>
                <a:sym typeface="Times New Roman"/>
              </a:rPr>
              <a:t>if requested</a:t>
            </a:r>
            <a:r>
              <a:rPr lang="en" sz="1600">
                <a:solidFill>
                  <a:srgbClr val="000000"/>
                </a:solidFill>
                <a:latin typeface="Times New Roman"/>
                <a:ea typeface="Times New Roman"/>
                <a:cs typeface="Times New Roman"/>
                <a:sym typeface="Times New Roman"/>
              </a:rPr>
              <a:t>.</a:t>
            </a:r>
          </a:p>
          <a:p>
            <a:pPr marL="457200" lvl="0"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 General funding will cover items such as </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Supplies,</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equipment, </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promotional materials (</a:t>
            </a:r>
            <a:r>
              <a:rPr lang="en" sz="1600" b="1" u="sng">
                <a:solidFill>
                  <a:srgbClr val="000000"/>
                </a:solidFill>
                <a:latin typeface="Times New Roman"/>
                <a:ea typeface="Times New Roman"/>
                <a:cs typeface="Times New Roman"/>
                <a:sym typeface="Times New Roman"/>
              </a:rPr>
              <a:t>with SGA seal</a:t>
            </a:r>
            <a:r>
              <a:rPr lang="en" sz="1600">
                <a:solidFill>
                  <a:srgbClr val="000000"/>
                </a:solidFill>
                <a:latin typeface="Times New Roman"/>
                <a:ea typeface="Times New Roman"/>
                <a:cs typeface="Times New Roman"/>
                <a:sym typeface="Times New Roman"/>
              </a:rPr>
              <a:t>), </a:t>
            </a:r>
          </a:p>
          <a:p>
            <a:pPr marL="914400" lvl="1" indent="-330200" rtl="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catering. </a:t>
            </a:r>
          </a:p>
          <a:p>
            <a:pPr marL="457200" lvl="0" indent="-330200">
              <a:lnSpc>
                <a:spcPct val="100000"/>
              </a:lnSpc>
              <a:spcBef>
                <a:spcPts val="0"/>
              </a:spcBef>
              <a:spcAft>
                <a:spcPts val="0"/>
              </a:spcAft>
              <a:buClr>
                <a:srgbClr val="000000"/>
              </a:buClr>
              <a:buSzPct val="100000"/>
              <a:buFont typeface="Times New Roman"/>
            </a:pPr>
            <a:r>
              <a:rPr lang="en" sz="1600">
                <a:solidFill>
                  <a:srgbClr val="000000"/>
                </a:solidFill>
                <a:latin typeface="Times New Roman"/>
                <a:ea typeface="Times New Roman"/>
                <a:cs typeface="Times New Roman"/>
                <a:sym typeface="Times New Roman"/>
              </a:rPr>
              <a:t>SGA will still impose the partial funding model funding up to 75% of the proposed total budget and holding the student group responsible for 25% at the minimum.</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29750"/>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29" name="Shape 12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Group Travel</a:t>
            </a:r>
          </a:p>
          <a:p>
            <a:pPr lvl="0" rtl="0">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 still allocated on a case by case basis, </a:t>
            </a:r>
          </a:p>
          <a:p>
            <a:pPr lvl="0" rtl="0">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applications would be due  at a minimum of up to 6 weeks in advance of the travel. </a:t>
            </a:r>
          </a:p>
          <a:p>
            <a:pPr lvl="0" rtl="0">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 All student groups must follow state guidelines as they pertain to travel; </a:t>
            </a:r>
          </a:p>
          <a:p>
            <a:pPr lvl="0" rtl="0">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money allocated will cover registration, hotel, and transportation costs.  </a:t>
            </a:r>
          </a:p>
          <a:p>
            <a:pPr lvl="0">
              <a:lnSpc>
                <a:spcPct val="115000"/>
              </a:lnSpc>
              <a:spcBef>
                <a:spcPts val="0"/>
              </a:spcBef>
              <a:spcAft>
                <a:spcPts val="0"/>
              </a:spcAft>
              <a:buNone/>
            </a:pPr>
            <a:r>
              <a:rPr lang="en" sz="1200">
                <a:solidFill>
                  <a:srgbClr val="000000"/>
                </a:solidFill>
                <a:latin typeface="Times New Roman"/>
                <a:ea typeface="Times New Roman"/>
                <a:cs typeface="Times New Roman"/>
                <a:sym typeface="Times New Roman"/>
              </a:rPr>
              <a:t>Meals are not included in the allocated fees.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35" name="Shape 13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b="1"/>
              <a:t>Club Sports</a:t>
            </a:r>
          </a:p>
          <a:p>
            <a:pPr lvl="0">
              <a:spcBef>
                <a:spcPts val="0"/>
              </a:spcBef>
              <a:buNone/>
            </a:pPr>
            <a:r>
              <a:rPr lang="en"/>
              <a:t>SGA has generously transferred $30,000 to be dedicated to the intramural club sports.</a:t>
            </a:r>
          </a:p>
          <a:p>
            <a:pPr lvl="0">
              <a:spcBef>
                <a:spcPts val="0"/>
              </a:spcBef>
              <a:buNone/>
            </a:pPr>
            <a:r>
              <a:rPr lang="en"/>
              <a:t>All club sport groups need to see Erik Unger on how to gain access to these funds.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41" name="Shape 14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Special Funding Requests</a:t>
            </a:r>
          </a:p>
          <a:p>
            <a:pPr marL="457200" lvl="0" indent="-228600" rtl="0">
              <a:spcBef>
                <a:spcPts val="0"/>
              </a:spcBef>
            </a:pPr>
            <a:r>
              <a:rPr lang="en"/>
              <a:t>THe UNC Association of Student Governments </a:t>
            </a:r>
            <a:r>
              <a:rPr lang="en">
                <a:solidFill>
                  <a:srgbClr val="1C1C1C"/>
                </a:solidFill>
                <a:latin typeface="Georgia"/>
                <a:ea typeface="Georgia"/>
                <a:cs typeface="Georgia"/>
                <a:sym typeface="Georgia"/>
              </a:rPr>
              <a:t>provides funds to registered campus organizations within the UNC system</a:t>
            </a:r>
          </a:p>
          <a:p>
            <a:pPr marL="914400" lvl="1" indent="-342900" rtl="0">
              <a:spcBef>
                <a:spcPts val="0"/>
              </a:spcBef>
              <a:buSzPct val="100000"/>
            </a:pPr>
            <a:r>
              <a:rPr lang="en" sz="1800">
                <a:solidFill>
                  <a:srgbClr val="1C1C1C"/>
                </a:solidFill>
                <a:latin typeface="Georgia"/>
                <a:ea typeface="Georgia"/>
                <a:cs typeface="Georgia"/>
                <a:sym typeface="Georgia"/>
              </a:rPr>
              <a:t> to provide innovative programs/projects/events.  </a:t>
            </a:r>
          </a:p>
          <a:p>
            <a:pPr marL="457200" lvl="0" indent="-228600" rtl="0">
              <a:spcBef>
                <a:spcPts val="0"/>
              </a:spcBef>
            </a:pPr>
            <a:r>
              <a:rPr lang="en">
                <a:solidFill>
                  <a:srgbClr val="1C1C1C"/>
                </a:solidFill>
                <a:latin typeface="Georgia"/>
                <a:ea typeface="Georgia"/>
                <a:cs typeface="Georgia"/>
                <a:sym typeface="Georgia"/>
              </a:rPr>
              <a:t>Each request is limited to a maximum of $3,000 and must have your organization's advisor's approval prior to submission. </a:t>
            </a:r>
          </a:p>
          <a:p>
            <a:pPr marL="457200" lvl="0" indent="-228600" rtl="0">
              <a:spcBef>
                <a:spcPts val="0"/>
              </a:spcBef>
            </a:pPr>
            <a:r>
              <a:rPr lang="en">
                <a:solidFill>
                  <a:srgbClr val="1C1C1C"/>
                </a:solidFill>
                <a:latin typeface="Georgia"/>
                <a:ea typeface="Georgia"/>
                <a:cs typeface="Georgia"/>
                <a:sym typeface="Georgia"/>
              </a:rPr>
              <a:t> Go to the ASG Funding Opportunities page  for more information about request requirements.</a:t>
            </a:r>
          </a:p>
          <a:p>
            <a:pPr marL="914400" lvl="1" indent="-342900">
              <a:spcBef>
                <a:spcPts val="0"/>
              </a:spcBef>
              <a:buClr>
                <a:srgbClr val="1C1C1C"/>
              </a:buClr>
              <a:buSzPct val="100000"/>
              <a:buFont typeface="Georgia"/>
            </a:pPr>
            <a:r>
              <a:rPr lang="en" sz="1800" u="sng">
                <a:solidFill>
                  <a:schemeClr val="hlink"/>
                </a:solidFill>
                <a:latin typeface="Georgia"/>
                <a:ea typeface="Georgia"/>
                <a:cs typeface="Georgia"/>
                <a:sym typeface="Georgia"/>
                <a:hlinkClick r:id="rId3"/>
              </a:rPr>
              <a:t>http://www.theuncasg.org/</a:t>
            </a:r>
            <a:r>
              <a:rPr lang="en" sz="1800">
                <a:solidFill>
                  <a:srgbClr val="1C1C1C"/>
                </a:solidFill>
                <a:latin typeface="Georgia"/>
                <a:ea typeface="Georgia"/>
                <a:cs typeface="Georgia"/>
                <a:sym typeface="Georgia"/>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47" name="Shape 14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As this is a new process there will be a few bumps</a:t>
            </a:r>
          </a:p>
          <a:p>
            <a:pPr lvl="0">
              <a:spcBef>
                <a:spcPts val="0"/>
              </a:spcBef>
              <a:buNone/>
            </a:pPr>
            <a:r>
              <a:rPr lang="en"/>
              <a:t>Such as the fact that the meetings have not occurred yet and information has not been fully disseminated for this process.</a:t>
            </a:r>
          </a:p>
          <a:p>
            <a:pPr lvl="0">
              <a:spcBef>
                <a:spcPts val="0"/>
              </a:spcBef>
              <a:buNone/>
            </a:pPr>
            <a:r>
              <a:rPr lang="en" b="1" i="1" u="sng"/>
              <a:t>Please Note</a:t>
            </a:r>
            <a:r>
              <a:rPr lang="en"/>
              <a:t> that we are working on finalizing the applications and meeting dates for this process.  The first step is to get the SGA senate to full quorum for voting purposes.  As such in the next week or so you should begin to see and hear more information about this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a:ln w="9525" cap="flat" cmpd="sng">
            <a:solidFill>
              <a:schemeClr val="lt1"/>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a:t>Student Club Catering Orders </a:t>
            </a:r>
          </a:p>
        </p:txBody>
      </p:sp>
      <p:sp>
        <p:nvSpPr>
          <p:cNvPr id="73" name="Shape 73"/>
          <p:cNvSpPr txBox="1">
            <a:spLocks noGrp="1"/>
          </p:cNvSpPr>
          <p:nvPr>
            <p:ph type="body" idx="1"/>
          </p:nvPr>
        </p:nvSpPr>
        <p:spPr>
          <a:xfrm>
            <a:off x="184725" y="1152425"/>
            <a:ext cx="8041800" cy="3302700"/>
          </a:xfrm>
          <a:prstGeom prst="rect">
            <a:avLst/>
          </a:prstGeom>
          <a:ln w="9525" cap="flat" cmpd="sng">
            <a:solidFill>
              <a:schemeClr val="lt1"/>
            </a:solidFill>
            <a:prstDash val="dot"/>
            <a:round/>
            <a:headEnd type="none" w="med" len="med"/>
            <a:tailEnd type="none" w="med" len="med"/>
          </a:ln>
        </p:spPr>
        <p:txBody>
          <a:bodyPr lIns="91425" tIns="91425" rIns="91425" bIns="91425" anchor="t" anchorCtr="0">
            <a:noAutofit/>
          </a:bodyPr>
          <a:lstStyle/>
          <a:p>
            <a:pPr marL="457200" lvl="0" indent="-228600" rtl="0">
              <a:lnSpc>
                <a:spcPct val="100000"/>
              </a:lnSpc>
              <a:spcBef>
                <a:spcPts val="0"/>
              </a:spcBef>
            </a:pPr>
            <a:r>
              <a:rPr lang="en"/>
              <a:t>All registered student groups must place catering orders through the business office located in </a:t>
            </a:r>
            <a:r>
              <a:rPr lang="en" b="1"/>
              <a:t>CAP (EUC 256).</a:t>
            </a:r>
            <a:r>
              <a:rPr lang="en"/>
              <a:t> </a:t>
            </a:r>
          </a:p>
          <a:p>
            <a:pPr marL="914400" lvl="1" indent="-228600" rtl="0">
              <a:lnSpc>
                <a:spcPct val="100000"/>
              </a:lnSpc>
              <a:spcBef>
                <a:spcPts val="0"/>
              </a:spcBef>
            </a:pPr>
            <a:r>
              <a:rPr lang="en" b="1"/>
              <a:t>front desk staff</a:t>
            </a:r>
            <a:r>
              <a:rPr lang="en"/>
              <a:t> can assist you as well.</a:t>
            </a:r>
          </a:p>
          <a:p>
            <a:pPr marL="457200" lvl="0" indent="-228600" rtl="0">
              <a:spcBef>
                <a:spcPts val="0"/>
              </a:spcBef>
            </a:pPr>
            <a:r>
              <a:rPr lang="en" b="1" u="sng"/>
              <a:t>All orders must be placed 4 weeks prior to the event </a:t>
            </a:r>
          </a:p>
          <a:p>
            <a:pPr marL="457200" lvl="0" indent="-228600" rtl="0">
              <a:spcBef>
                <a:spcPts val="0"/>
              </a:spcBef>
            </a:pPr>
            <a:r>
              <a:rPr lang="en"/>
              <a:t>All payment for orders must be identified prior to placement</a:t>
            </a:r>
          </a:p>
          <a:p>
            <a:pPr marL="914400" lvl="1" indent="-228600" rtl="0">
              <a:spcBef>
                <a:spcPts val="0"/>
              </a:spcBef>
            </a:pPr>
            <a:r>
              <a:rPr lang="en"/>
              <a:t>Cash</a:t>
            </a:r>
          </a:p>
          <a:p>
            <a:pPr marL="914400" lvl="1" indent="-228600" rtl="0">
              <a:spcBef>
                <a:spcPts val="0"/>
              </a:spcBef>
            </a:pPr>
            <a:r>
              <a:rPr lang="en"/>
              <a:t>Student Account</a:t>
            </a:r>
          </a:p>
          <a:p>
            <a:pPr marL="914400" lvl="1" indent="-228600" rtl="0">
              <a:spcBef>
                <a:spcPts val="0"/>
              </a:spcBef>
            </a:pPr>
            <a:r>
              <a:rPr lang="en"/>
              <a:t>SGA Allocations</a:t>
            </a:r>
          </a:p>
          <a:p>
            <a:pPr marL="914400" lvl="1" indent="-228600" rtl="0">
              <a:spcBef>
                <a:spcPts val="0"/>
              </a:spcBef>
            </a:pPr>
            <a:r>
              <a:rPr lang="en"/>
              <a:t>Payment </a:t>
            </a:r>
            <a:r>
              <a:rPr lang="en" b="1" u="sng"/>
              <a:t>must be received 7 days before event to avoid cancellations.  </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Student Club Catering Orders </a:t>
            </a:r>
          </a:p>
        </p:txBody>
      </p:sp>
      <p:sp>
        <p:nvSpPr>
          <p:cNvPr id="79" name="Shape 7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How to place the order…..</a:t>
            </a:r>
          </a:p>
          <a:p>
            <a:pPr marL="914400" lvl="1" indent="-228600" rtl="0">
              <a:spcBef>
                <a:spcPts val="0"/>
              </a:spcBef>
            </a:pPr>
            <a:r>
              <a:rPr lang="en" b="1"/>
              <a:t>In Person</a:t>
            </a:r>
            <a:r>
              <a:rPr lang="en"/>
              <a:t> - Can come into the CAP office and an office assistant will help place the order</a:t>
            </a:r>
          </a:p>
          <a:p>
            <a:pPr marL="914400" lvl="1" indent="-228600" rtl="0">
              <a:spcBef>
                <a:spcPts val="0"/>
              </a:spcBef>
            </a:pPr>
            <a:r>
              <a:rPr lang="en" b="1"/>
              <a:t>Use the Google Form</a:t>
            </a:r>
            <a:r>
              <a:rPr lang="en"/>
              <a:t> - The link can be emailed to you and will be available on the weekly shout outs.</a:t>
            </a:r>
          </a:p>
          <a:p>
            <a:pPr marL="914400" lvl="1" indent="-228600" rtl="0">
              <a:spcBef>
                <a:spcPts val="0"/>
              </a:spcBef>
            </a:pPr>
            <a:r>
              <a:rPr lang="en"/>
              <a:t>Orders can be </a:t>
            </a:r>
            <a:r>
              <a:rPr lang="en" b="1"/>
              <a:t>emailed to </a:t>
            </a:r>
            <a:r>
              <a:rPr lang="en" b="1" u="sng">
                <a:solidFill>
                  <a:schemeClr val="hlink"/>
                </a:solidFill>
                <a:hlinkClick r:id="rId3"/>
              </a:rPr>
              <a:t>capbuso@uncg.edu</a:t>
            </a:r>
            <a:r>
              <a:rPr lang="en" b="1"/>
              <a:t> </a:t>
            </a:r>
          </a:p>
          <a:p>
            <a:pPr marL="457200" lvl="0" indent="-228600" rtl="0">
              <a:spcBef>
                <a:spcPts val="0"/>
              </a:spcBef>
            </a:pPr>
            <a:r>
              <a:rPr lang="en"/>
              <a:t>To access the menu groups can go thru the UNCG Catering Page  </a:t>
            </a:r>
            <a:r>
              <a:rPr lang="en" u="sng">
                <a:solidFill>
                  <a:schemeClr val="hlink"/>
                </a:solidFill>
                <a:hlinkClick r:id="rId4"/>
              </a:rPr>
              <a:t>https://uncgcatering.catertrax.com</a:t>
            </a:r>
            <a:r>
              <a:rPr lang="en"/>
              <a:t> </a:t>
            </a:r>
          </a:p>
          <a:p>
            <a:pPr marL="914400" lvl="1" indent="-228600" rtl="0">
              <a:spcBef>
                <a:spcPts val="0"/>
              </a:spcBef>
            </a:pPr>
            <a:r>
              <a:rPr lang="en" b="1"/>
              <a:t>Please do not create a separate account it will be canceled.</a:t>
            </a:r>
          </a:p>
          <a:p>
            <a:pPr marL="457200" lvl="0" indent="-228600">
              <a:spcBef>
                <a:spcPts val="0"/>
              </a:spcBef>
            </a:pPr>
            <a:r>
              <a:rPr lang="en" b="1" u="sng"/>
              <a:t>AGAIN all student groups must place orders through the CAP office.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Student Travel</a:t>
            </a:r>
          </a:p>
        </p:txBody>
      </p:sp>
      <p:sp>
        <p:nvSpPr>
          <p:cNvPr id="85" name="Shape 85"/>
          <p:cNvSpPr txBox="1">
            <a:spLocks noGrp="1"/>
          </p:cNvSpPr>
          <p:nvPr>
            <p:ph type="body" idx="1"/>
          </p:nvPr>
        </p:nvSpPr>
        <p:spPr>
          <a:xfrm>
            <a:off x="311700" y="1266325"/>
            <a:ext cx="8520600" cy="3501600"/>
          </a:xfrm>
          <a:prstGeom prst="rect">
            <a:avLst/>
          </a:prstGeom>
        </p:spPr>
        <p:txBody>
          <a:bodyPr lIns="91425" tIns="91425" rIns="91425" bIns="91425" anchor="t" anchorCtr="0">
            <a:noAutofit/>
          </a:bodyPr>
          <a:lstStyle/>
          <a:p>
            <a:pPr lvl="0">
              <a:spcBef>
                <a:spcPts val="0"/>
              </a:spcBef>
              <a:buNone/>
            </a:pPr>
            <a:r>
              <a:rPr lang="en"/>
              <a:t>The University Travel office has added some new stipulations to Travel in regards to non-employee travel.</a:t>
            </a:r>
          </a:p>
          <a:p>
            <a:pPr marL="457200" lvl="0" indent="-228600" rtl="0">
              <a:spcBef>
                <a:spcPts val="0"/>
              </a:spcBef>
            </a:pPr>
            <a:r>
              <a:rPr lang="en"/>
              <a:t>Travel must fall into one of 2 categories </a:t>
            </a:r>
          </a:p>
          <a:p>
            <a:pPr marL="914400" lvl="1" indent="-228600" rtl="0">
              <a:spcBef>
                <a:spcPts val="0"/>
              </a:spcBef>
            </a:pPr>
            <a:r>
              <a:rPr lang="en" b="1"/>
              <a:t>Business related </a:t>
            </a:r>
          </a:p>
          <a:p>
            <a:pPr marL="914400" lvl="1" indent="-228600" rtl="0">
              <a:spcBef>
                <a:spcPts val="0"/>
              </a:spcBef>
            </a:pPr>
            <a:r>
              <a:rPr lang="en" b="1"/>
              <a:t>School related.</a:t>
            </a:r>
          </a:p>
          <a:p>
            <a:pPr marL="457200" lvl="0" indent="-228600" rtl="0">
              <a:spcBef>
                <a:spcPts val="0"/>
              </a:spcBef>
            </a:pPr>
            <a:r>
              <a:rPr lang="en"/>
              <a:t>In order to be deemed business related the </a:t>
            </a:r>
            <a:r>
              <a:rPr lang="en" b="1" u="sng"/>
              <a:t>following</a:t>
            </a:r>
            <a:r>
              <a:rPr lang="en"/>
              <a:t> information is needed:	</a:t>
            </a:r>
          </a:p>
          <a:p>
            <a:pPr marL="914400" lvl="1" indent="-228600" rtl="0">
              <a:spcBef>
                <a:spcPts val="0"/>
              </a:spcBef>
            </a:pPr>
            <a:r>
              <a:rPr lang="en"/>
              <a:t>The student travel is to enhance the visibility of University programs to its peers, and future or current customers;</a:t>
            </a:r>
          </a:p>
          <a:p>
            <a:pPr marL="914400" lvl="1" indent="-228600" rtl="0">
              <a:spcBef>
                <a:spcPts val="0"/>
              </a:spcBef>
            </a:pPr>
            <a:r>
              <a:rPr lang="en"/>
              <a:t>The student deposited funds to UNCG to pay the total cost of the trip; or</a:t>
            </a:r>
          </a:p>
          <a:p>
            <a:pPr marL="914400" lvl="1" indent="-228600" rtl="0">
              <a:spcBef>
                <a:spcPts val="0"/>
              </a:spcBef>
            </a:pPr>
            <a:r>
              <a:rPr lang="en"/>
              <a:t>The student travel is for the purpose of other similar activities that relate to services supported by the university (detail description required).</a:t>
            </a:r>
          </a:p>
          <a:p>
            <a:pPr lvl="0" rt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Student Travel (cont’d)</a:t>
            </a:r>
          </a:p>
        </p:txBody>
      </p:sp>
      <p:sp>
        <p:nvSpPr>
          <p:cNvPr id="91" name="Shape 91"/>
          <p:cNvSpPr txBox="1">
            <a:spLocks noGrp="1"/>
          </p:cNvSpPr>
          <p:nvPr>
            <p:ph type="body" idx="1"/>
          </p:nvPr>
        </p:nvSpPr>
        <p:spPr>
          <a:xfrm>
            <a:off x="311700" y="1027875"/>
            <a:ext cx="8520600" cy="3999600"/>
          </a:xfrm>
          <a:prstGeom prst="rect">
            <a:avLst/>
          </a:prstGeom>
        </p:spPr>
        <p:txBody>
          <a:bodyPr lIns="91425" tIns="91425" rIns="91425" bIns="91425" anchor="t" anchorCtr="0">
            <a:noAutofit/>
          </a:bodyPr>
          <a:lstStyle/>
          <a:p>
            <a:pPr marL="457200" lvl="0" indent="-228600" rtl="0">
              <a:spcBef>
                <a:spcPts val="0"/>
              </a:spcBef>
            </a:pPr>
            <a:r>
              <a:rPr lang="en"/>
              <a:t>Due to this new regulation all travel </a:t>
            </a:r>
            <a:r>
              <a:rPr lang="en" b="1" u="sng"/>
              <a:t>must be pre-approved</a:t>
            </a:r>
            <a:r>
              <a:rPr lang="en"/>
              <a:t> by the Travel office before it occurs.</a:t>
            </a:r>
          </a:p>
          <a:p>
            <a:pPr marL="457200" lvl="0" indent="-228600" rtl="0">
              <a:spcBef>
                <a:spcPts val="0"/>
              </a:spcBef>
            </a:pPr>
            <a:r>
              <a:rPr lang="en"/>
              <a:t>If a student group is traveling they must meet with their CAP office event consultant at least 6-8 weeks before the travel is to occur.  </a:t>
            </a:r>
          </a:p>
          <a:p>
            <a:pPr marL="914400" lvl="1" indent="-228600" rtl="0">
              <a:spcBef>
                <a:spcPts val="0"/>
              </a:spcBef>
            </a:pPr>
            <a:r>
              <a:rPr lang="en"/>
              <a:t>Your Event Consultant in the CAP office are as follows (Please make note of your person)</a:t>
            </a:r>
          </a:p>
          <a:p>
            <a:pPr marL="0" lvl="0" indent="0" rtl="0">
              <a:spcBef>
                <a:spcPts val="0"/>
              </a:spcBef>
              <a:buNone/>
            </a:pPr>
            <a:endParaRPr/>
          </a:p>
          <a:p>
            <a:pPr lvl="0">
              <a:spcBef>
                <a:spcPts val="0"/>
              </a:spcBef>
              <a:buNone/>
            </a:pPr>
            <a:endParaRPr/>
          </a:p>
        </p:txBody>
      </p:sp>
      <p:graphicFrame>
        <p:nvGraphicFramePr>
          <p:cNvPr id="92" name="Shape 92"/>
          <p:cNvGraphicFramePr/>
          <p:nvPr/>
        </p:nvGraphicFramePr>
        <p:xfrm>
          <a:off x="4612400" y="2804900"/>
          <a:ext cx="3000000" cy="3000000"/>
        </p:xfrm>
        <a:graphic>
          <a:graphicData uri="http://schemas.openxmlformats.org/drawingml/2006/table">
            <a:tbl>
              <a:tblPr>
                <a:noFill/>
                <a:tableStyleId>{F98D311B-C92A-4CF6-AE43-4E54C89DFAC5}</a:tableStyleId>
              </a:tblPr>
              <a:tblGrid>
                <a:gridCol w="1928875">
                  <a:extLst>
                    <a:ext uri="{9D8B030D-6E8A-4147-A177-3AD203B41FA5}">
                      <a16:colId xmlns:a16="http://schemas.microsoft.com/office/drawing/2014/main" val="20000"/>
                    </a:ext>
                  </a:extLst>
                </a:gridCol>
                <a:gridCol w="1928875">
                  <a:extLst>
                    <a:ext uri="{9D8B030D-6E8A-4147-A177-3AD203B41FA5}">
                      <a16:colId xmlns:a16="http://schemas.microsoft.com/office/drawing/2014/main" val="20001"/>
                    </a:ext>
                  </a:extLst>
                </a:gridCol>
              </a:tblGrid>
              <a:tr h="496775">
                <a:tc>
                  <a:txBody>
                    <a:bodyPr/>
                    <a:lstStyle/>
                    <a:p>
                      <a:pPr lvl="0">
                        <a:spcBef>
                          <a:spcPts val="0"/>
                        </a:spcBef>
                        <a:buNone/>
                      </a:pPr>
                      <a:r>
                        <a:rPr lang="en" sz="1200"/>
                        <a:t>G</a:t>
                      </a:r>
                    </a:p>
                  </a:txBody>
                  <a:tcPr marL="91425" marR="91425" marT="91425" marB="91425"/>
                </a:tc>
                <a:tc>
                  <a:txBody>
                    <a:bodyPr/>
                    <a:lstStyle/>
                    <a:p>
                      <a:pPr lvl="0">
                        <a:spcBef>
                          <a:spcPts val="0"/>
                        </a:spcBef>
                        <a:buNone/>
                      </a:pPr>
                      <a:r>
                        <a:rPr lang="en" sz="1200"/>
                        <a:t>Vinny</a:t>
                      </a:r>
                    </a:p>
                  </a:txBody>
                  <a:tcPr marL="91425" marR="91425" marT="91425" marB="91425"/>
                </a:tc>
                <a:extLst>
                  <a:ext uri="{0D108BD9-81ED-4DB2-BD59-A6C34878D82A}">
                    <a16:rowId xmlns:a16="http://schemas.microsoft.com/office/drawing/2014/main" val="10000"/>
                  </a:ext>
                </a:extLst>
              </a:tr>
              <a:tr h="496775">
                <a:tc>
                  <a:txBody>
                    <a:bodyPr/>
                    <a:lstStyle/>
                    <a:p>
                      <a:pPr lvl="0" rtl="0">
                        <a:spcBef>
                          <a:spcPts val="0"/>
                        </a:spcBef>
                        <a:buNone/>
                      </a:pPr>
                      <a:r>
                        <a:rPr lang="en" sz="1200"/>
                        <a:t>H-O</a:t>
                      </a:r>
                    </a:p>
                  </a:txBody>
                  <a:tcPr marL="91425" marR="91425" marT="91425" marB="91425"/>
                </a:tc>
                <a:tc>
                  <a:txBody>
                    <a:bodyPr/>
                    <a:lstStyle/>
                    <a:p>
                      <a:pPr lvl="0" rtl="0">
                        <a:spcBef>
                          <a:spcPts val="0"/>
                        </a:spcBef>
                        <a:buNone/>
                      </a:pPr>
                      <a:r>
                        <a:rPr lang="en" sz="1200"/>
                        <a:t>Meredith</a:t>
                      </a:r>
                    </a:p>
                  </a:txBody>
                  <a:tcPr marL="91425" marR="91425" marT="91425" marB="91425"/>
                </a:tc>
                <a:extLst>
                  <a:ext uri="{0D108BD9-81ED-4DB2-BD59-A6C34878D82A}">
                    <a16:rowId xmlns:a16="http://schemas.microsoft.com/office/drawing/2014/main" val="10001"/>
                  </a:ext>
                </a:extLst>
              </a:tr>
              <a:tr h="496775">
                <a:tc>
                  <a:txBody>
                    <a:bodyPr/>
                    <a:lstStyle/>
                    <a:p>
                      <a:pPr lvl="0" rtl="0">
                        <a:spcBef>
                          <a:spcPts val="0"/>
                        </a:spcBef>
                        <a:buNone/>
                      </a:pPr>
                      <a:r>
                        <a:rPr lang="en" sz="1200"/>
                        <a:t>P, Greek Councils, FSA</a:t>
                      </a:r>
                    </a:p>
                  </a:txBody>
                  <a:tcPr marL="91425" marR="91425" marT="91425" marB="91425"/>
                </a:tc>
                <a:tc>
                  <a:txBody>
                    <a:bodyPr/>
                    <a:lstStyle/>
                    <a:p>
                      <a:pPr lvl="0" rtl="0">
                        <a:spcBef>
                          <a:spcPts val="0"/>
                        </a:spcBef>
                        <a:buNone/>
                      </a:pPr>
                      <a:r>
                        <a:rPr lang="en" sz="1200"/>
                        <a:t>Antoinette</a:t>
                      </a:r>
                    </a:p>
                  </a:txBody>
                  <a:tcPr marL="91425" marR="91425" marT="91425" marB="91425"/>
                </a:tc>
                <a:extLst>
                  <a:ext uri="{0D108BD9-81ED-4DB2-BD59-A6C34878D82A}">
                    <a16:rowId xmlns:a16="http://schemas.microsoft.com/office/drawing/2014/main" val="10002"/>
                  </a:ext>
                </a:extLst>
              </a:tr>
              <a:tr h="496775">
                <a:tc>
                  <a:txBody>
                    <a:bodyPr/>
                    <a:lstStyle/>
                    <a:p>
                      <a:pPr lvl="0" rtl="0">
                        <a:spcBef>
                          <a:spcPts val="0"/>
                        </a:spcBef>
                        <a:buNone/>
                      </a:pPr>
                      <a:r>
                        <a:rPr lang="en" sz="1200"/>
                        <a:t>Q-Z</a:t>
                      </a:r>
                    </a:p>
                  </a:txBody>
                  <a:tcPr marL="91425" marR="91425" marT="91425" marB="91425"/>
                </a:tc>
                <a:tc>
                  <a:txBody>
                    <a:bodyPr/>
                    <a:lstStyle/>
                    <a:p>
                      <a:pPr lvl="0" rtl="0">
                        <a:spcBef>
                          <a:spcPts val="0"/>
                        </a:spcBef>
                        <a:buNone/>
                      </a:pPr>
                      <a:r>
                        <a:rPr lang="en" sz="1200"/>
                        <a:t>Jeff</a:t>
                      </a:r>
                    </a:p>
                  </a:txBody>
                  <a:tcPr marL="91425" marR="91425" marT="91425" marB="91425"/>
                </a:tc>
                <a:extLst>
                  <a:ext uri="{0D108BD9-81ED-4DB2-BD59-A6C34878D82A}">
                    <a16:rowId xmlns:a16="http://schemas.microsoft.com/office/drawing/2014/main" val="10003"/>
                  </a:ext>
                </a:extLst>
              </a:tr>
            </a:tbl>
          </a:graphicData>
        </a:graphic>
      </p:graphicFrame>
      <p:graphicFrame>
        <p:nvGraphicFramePr>
          <p:cNvPr id="93" name="Shape 93"/>
          <p:cNvGraphicFramePr/>
          <p:nvPr/>
        </p:nvGraphicFramePr>
        <p:xfrm>
          <a:off x="662450" y="2799225"/>
          <a:ext cx="3000000" cy="3000000"/>
        </p:xfrm>
        <a:graphic>
          <a:graphicData uri="http://schemas.openxmlformats.org/drawingml/2006/table">
            <a:tbl>
              <a:tblPr>
                <a:noFill/>
                <a:tableStyleId>{F98D311B-C92A-4CF6-AE43-4E54C89DFAC5}</a:tableStyleId>
              </a:tblPr>
              <a:tblGrid>
                <a:gridCol w="1772375">
                  <a:extLst>
                    <a:ext uri="{9D8B030D-6E8A-4147-A177-3AD203B41FA5}">
                      <a16:colId xmlns:a16="http://schemas.microsoft.com/office/drawing/2014/main" val="20000"/>
                    </a:ext>
                  </a:extLst>
                </a:gridCol>
                <a:gridCol w="1772375">
                  <a:extLst>
                    <a:ext uri="{9D8B030D-6E8A-4147-A177-3AD203B41FA5}">
                      <a16:colId xmlns:a16="http://schemas.microsoft.com/office/drawing/2014/main" val="20001"/>
                    </a:ext>
                  </a:extLst>
                </a:gridCol>
              </a:tblGrid>
              <a:tr h="496975">
                <a:tc>
                  <a:txBody>
                    <a:bodyPr/>
                    <a:lstStyle/>
                    <a:p>
                      <a:pPr lvl="0" rtl="0">
                        <a:spcBef>
                          <a:spcPts val="0"/>
                        </a:spcBef>
                        <a:buNone/>
                      </a:pPr>
                      <a:r>
                        <a:rPr lang="en" sz="1200"/>
                        <a:t>Greek Letters</a:t>
                      </a:r>
                    </a:p>
                  </a:txBody>
                  <a:tcPr marL="91425" marR="91425" marT="91425" marB="91425"/>
                </a:tc>
                <a:tc>
                  <a:txBody>
                    <a:bodyPr/>
                    <a:lstStyle/>
                    <a:p>
                      <a:pPr lvl="0" rtl="0">
                        <a:spcBef>
                          <a:spcPts val="0"/>
                        </a:spcBef>
                        <a:buNone/>
                      </a:pPr>
                      <a:r>
                        <a:rPr lang="en" sz="1200"/>
                        <a:t>Curtis</a:t>
                      </a:r>
                    </a:p>
                  </a:txBody>
                  <a:tcPr marL="91425" marR="91425" marT="91425" marB="91425"/>
                </a:tc>
                <a:extLst>
                  <a:ext uri="{0D108BD9-81ED-4DB2-BD59-A6C34878D82A}">
                    <a16:rowId xmlns:a16="http://schemas.microsoft.com/office/drawing/2014/main" val="10000"/>
                  </a:ext>
                </a:extLst>
              </a:tr>
              <a:tr h="496975">
                <a:tc>
                  <a:txBody>
                    <a:bodyPr/>
                    <a:lstStyle/>
                    <a:p>
                      <a:pPr lvl="0" rtl="0">
                        <a:spcBef>
                          <a:spcPts val="0"/>
                        </a:spcBef>
                        <a:buNone/>
                      </a:pPr>
                      <a:r>
                        <a:rPr lang="en" sz="1200"/>
                        <a:t>Club Sports</a:t>
                      </a:r>
                    </a:p>
                  </a:txBody>
                  <a:tcPr marL="91425" marR="91425" marT="91425" marB="91425"/>
                </a:tc>
                <a:tc>
                  <a:txBody>
                    <a:bodyPr/>
                    <a:lstStyle/>
                    <a:p>
                      <a:pPr lvl="0" rtl="0">
                        <a:spcBef>
                          <a:spcPts val="0"/>
                        </a:spcBef>
                        <a:buNone/>
                      </a:pPr>
                      <a:r>
                        <a:rPr lang="en" sz="1200"/>
                        <a:t>Erik</a:t>
                      </a:r>
                    </a:p>
                  </a:txBody>
                  <a:tcPr marL="91425" marR="91425" marT="91425" marB="91425"/>
                </a:tc>
                <a:extLst>
                  <a:ext uri="{0D108BD9-81ED-4DB2-BD59-A6C34878D82A}">
                    <a16:rowId xmlns:a16="http://schemas.microsoft.com/office/drawing/2014/main" val="10001"/>
                  </a:ext>
                </a:extLst>
              </a:tr>
              <a:tr h="496975">
                <a:tc>
                  <a:txBody>
                    <a:bodyPr/>
                    <a:lstStyle/>
                    <a:p>
                      <a:pPr lvl="0" rtl="0">
                        <a:spcBef>
                          <a:spcPts val="0"/>
                        </a:spcBef>
                        <a:buNone/>
                      </a:pPr>
                      <a:r>
                        <a:rPr lang="en" sz="1200"/>
                        <a:t>A-D</a:t>
                      </a:r>
                    </a:p>
                  </a:txBody>
                  <a:tcPr marL="91425" marR="91425" marT="91425" marB="91425"/>
                </a:tc>
                <a:tc>
                  <a:txBody>
                    <a:bodyPr/>
                    <a:lstStyle/>
                    <a:p>
                      <a:pPr lvl="0" rtl="0">
                        <a:spcBef>
                          <a:spcPts val="0"/>
                        </a:spcBef>
                        <a:buNone/>
                      </a:pPr>
                      <a:r>
                        <a:rPr lang="en" sz="1200"/>
                        <a:t>Kim</a:t>
                      </a:r>
                    </a:p>
                  </a:txBody>
                  <a:tcPr marL="91425" marR="91425" marT="91425" marB="91425"/>
                </a:tc>
                <a:extLst>
                  <a:ext uri="{0D108BD9-81ED-4DB2-BD59-A6C34878D82A}">
                    <a16:rowId xmlns:a16="http://schemas.microsoft.com/office/drawing/2014/main" val="10002"/>
                  </a:ext>
                </a:extLst>
              </a:tr>
              <a:tr h="496975">
                <a:tc>
                  <a:txBody>
                    <a:bodyPr/>
                    <a:lstStyle/>
                    <a:p>
                      <a:pPr lvl="0" rtl="0">
                        <a:spcBef>
                          <a:spcPts val="0"/>
                        </a:spcBef>
                        <a:buNone/>
                      </a:pPr>
                      <a:r>
                        <a:rPr lang="en" sz="1200"/>
                        <a:t>E-F</a:t>
                      </a:r>
                    </a:p>
                  </a:txBody>
                  <a:tcPr marL="91425" marR="91425" marT="91425" marB="91425"/>
                </a:tc>
                <a:tc>
                  <a:txBody>
                    <a:bodyPr/>
                    <a:lstStyle/>
                    <a:p>
                      <a:pPr lvl="0" rtl="0">
                        <a:spcBef>
                          <a:spcPts val="0"/>
                        </a:spcBef>
                        <a:buNone/>
                      </a:pPr>
                      <a:r>
                        <a:rPr lang="en" sz="1200"/>
                        <a:t>Candice</a:t>
                      </a: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Student travel (cont’d)</a:t>
            </a:r>
          </a:p>
        </p:txBody>
      </p:sp>
      <p:sp>
        <p:nvSpPr>
          <p:cNvPr id="99" name="Shape 9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Meeting with your event consultant  allows them to assist you in the completion of the TRV-S form.</a:t>
            </a:r>
          </a:p>
          <a:p>
            <a:pPr marL="914400" lvl="1" indent="-228600" rtl="0">
              <a:spcBef>
                <a:spcPts val="0"/>
              </a:spcBef>
            </a:pPr>
            <a:r>
              <a:rPr lang="en"/>
              <a:t>This form must be submitted and approved before any other steps can be taken.</a:t>
            </a:r>
          </a:p>
          <a:p>
            <a:pPr marL="457200" lvl="0" indent="-228600" rtl="0">
              <a:spcBef>
                <a:spcPts val="0"/>
              </a:spcBef>
            </a:pPr>
            <a:r>
              <a:rPr lang="en"/>
              <a:t>How this change will affect you</a:t>
            </a:r>
          </a:p>
          <a:p>
            <a:pPr marL="914400" lvl="1" indent="-228600" rtl="0">
              <a:spcBef>
                <a:spcPts val="0"/>
              </a:spcBef>
            </a:pPr>
            <a:r>
              <a:rPr lang="en"/>
              <a:t>If you are seeking</a:t>
            </a:r>
            <a:r>
              <a:rPr lang="en" b="1" u="sng"/>
              <a:t> SGA allocations </a:t>
            </a:r>
            <a:r>
              <a:rPr lang="en"/>
              <a:t>the determination of this form will let your group know if they are eligible to apply for allocations.</a:t>
            </a:r>
          </a:p>
          <a:p>
            <a:pPr marL="1371600" lvl="2" indent="-228600" rtl="0">
              <a:spcBef>
                <a:spcPts val="0"/>
              </a:spcBef>
            </a:pPr>
            <a:r>
              <a:rPr lang="en"/>
              <a:t>Business related - eligible</a:t>
            </a:r>
          </a:p>
          <a:p>
            <a:pPr marL="1371600" lvl="2" indent="-228600" rtl="0">
              <a:spcBef>
                <a:spcPts val="0"/>
              </a:spcBef>
            </a:pPr>
            <a:r>
              <a:rPr lang="en"/>
              <a:t>School related - ineligible</a:t>
            </a:r>
          </a:p>
          <a:p>
            <a:pPr marL="914400" marR="0" lvl="1" indent="-342900" algn="l" rtl="0">
              <a:lnSpc>
                <a:spcPct val="115000"/>
              </a:lnSpc>
              <a:spcBef>
                <a:spcPts val="0"/>
              </a:spcBef>
              <a:spcAft>
                <a:spcPts val="1600"/>
              </a:spcAft>
              <a:buClr>
                <a:schemeClr val="dk2"/>
              </a:buClr>
              <a:buSzPct val="128571"/>
              <a:buFont typeface="Open Sans"/>
            </a:pPr>
            <a:r>
              <a:rPr lang="en" b="1"/>
              <a:t>If the travel is determined to be school related the funds will be sent through the financial aid office and issued as a scholarship.</a:t>
            </a:r>
          </a:p>
          <a:p>
            <a:pPr marL="1371600" marR="0" lvl="2" indent="-228600" algn="l" rtl="0">
              <a:lnSpc>
                <a:spcPct val="115000"/>
              </a:lnSpc>
              <a:spcBef>
                <a:spcPts val="0"/>
              </a:spcBef>
              <a:spcAft>
                <a:spcPts val="1600"/>
              </a:spcAft>
            </a:pPr>
            <a:r>
              <a:rPr lang="en" b="1"/>
              <a:t>This scholarship (reimbursement) will be considered taxable for income tax purposes.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Student Travel (Cont’d)</a:t>
            </a:r>
          </a:p>
        </p:txBody>
      </p:sp>
      <p:sp>
        <p:nvSpPr>
          <p:cNvPr id="105" name="Shape 10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Once the TRV-S Form has been approved the group can continue on as before in regards to the travel.</a:t>
            </a:r>
          </a:p>
          <a:p>
            <a:pPr marL="914400" lvl="1" indent="-228600" rtl="0">
              <a:spcBef>
                <a:spcPts val="0"/>
              </a:spcBef>
            </a:pPr>
            <a:r>
              <a:rPr lang="en"/>
              <a:t>Complete travel waivers with the CAP office event consultant</a:t>
            </a:r>
          </a:p>
          <a:p>
            <a:pPr marL="914400" lvl="1" indent="-228600" rtl="0">
              <a:spcBef>
                <a:spcPts val="0"/>
              </a:spcBef>
            </a:pPr>
            <a:r>
              <a:rPr lang="en"/>
              <a:t>Complete the TRV-1 form for reimbursement if needed</a:t>
            </a:r>
          </a:p>
          <a:p>
            <a:pPr marL="1371600" lvl="2" indent="-228600" rtl="0">
              <a:spcBef>
                <a:spcPts val="0"/>
              </a:spcBef>
            </a:pPr>
            <a:r>
              <a:rPr lang="en"/>
              <a:t>Remember to keep all receipts for reimbursements. (must be legible and original)</a:t>
            </a:r>
          </a:p>
          <a:p>
            <a:pPr marL="1371600" lvl="2" indent="-228600" rtl="0">
              <a:spcBef>
                <a:spcPts val="0"/>
              </a:spcBef>
            </a:pPr>
            <a:r>
              <a:rPr lang="en"/>
              <a:t>Please include a flyer about your conference event to confirm dates and place the travel occurred.</a:t>
            </a:r>
          </a:p>
          <a:p>
            <a:pPr marL="1371600" lvl="2" indent="-228600" rtl="0">
              <a:spcBef>
                <a:spcPts val="0"/>
              </a:spcBef>
            </a:pPr>
            <a:r>
              <a:rPr lang="en" b="1" u="sng"/>
              <a:t>Gas and mileage are 2 different reimbursements, </a:t>
            </a:r>
            <a:r>
              <a:rPr lang="en"/>
              <a:t>if you supply a gas receipt you will be reimbursed for the gas purchased and not mileage</a:t>
            </a:r>
          </a:p>
          <a:p>
            <a:pPr marL="457200" lvl="0" indent="-228600" rtl="0">
              <a:spcBef>
                <a:spcPts val="0"/>
              </a:spcBef>
            </a:pPr>
            <a:r>
              <a:rPr lang="en"/>
              <a:t>In regards to SGA allocations</a:t>
            </a:r>
          </a:p>
          <a:p>
            <a:pPr marL="914400" lvl="1" indent="-228600" rtl="0">
              <a:spcBef>
                <a:spcPts val="0"/>
              </a:spcBef>
            </a:pPr>
            <a:r>
              <a:rPr lang="en"/>
              <a:t>Once TRV-S form approved you can submit your application to the SGA finance committee for travel allocation approval.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a:t>
            </a:r>
          </a:p>
        </p:txBody>
      </p:sp>
      <p:sp>
        <p:nvSpPr>
          <p:cNvPr id="111" name="Shape 11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
              <a:t>The allocation process has changed significantly this year.</a:t>
            </a:r>
          </a:p>
          <a:p>
            <a:pPr lvl="0" rtl="0">
              <a:lnSpc>
                <a:spcPct val="115000"/>
              </a:lnSpc>
              <a:spcBef>
                <a:spcPts val="0"/>
              </a:spcBef>
              <a:spcAft>
                <a:spcPts val="0"/>
              </a:spcAft>
              <a:buNone/>
            </a:pPr>
            <a:r>
              <a:rPr lang="en">
                <a:solidFill>
                  <a:srgbClr val="000000"/>
                </a:solidFill>
                <a:latin typeface="Times New Roman"/>
                <a:ea typeface="Times New Roman"/>
                <a:cs typeface="Times New Roman"/>
                <a:sym typeface="Times New Roman"/>
              </a:rPr>
              <a:t>The new structure will be comprised of five categories: </a:t>
            </a:r>
          </a:p>
          <a:p>
            <a:pPr marL="457200" lvl="0" indent="-228600" rtl="0">
              <a:lnSpc>
                <a:spcPct val="115000"/>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New Group Funding Grant, </a:t>
            </a:r>
          </a:p>
          <a:p>
            <a:pPr marL="457200" lvl="0" indent="-228600" rtl="0">
              <a:lnSpc>
                <a:spcPct val="115000"/>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General Funding Budget requests, </a:t>
            </a:r>
          </a:p>
          <a:p>
            <a:pPr marL="457200" lvl="0" indent="-228600" rtl="0">
              <a:lnSpc>
                <a:spcPct val="115000"/>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Group Travel Requests,</a:t>
            </a:r>
          </a:p>
          <a:p>
            <a:pPr marL="457200" lvl="0" indent="-228600" rtl="0">
              <a:lnSpc>
                <a:spcPct val="115000"/>
              </a:lnSpc>
              <a:spcBef>
                <a:spcPts val="0"/>
              </a:spcBef>
              <a:spcAft>
                <a:spcPts val="0"/>
              </a:spcAft>
              <a:buClr>
                <a:srgbClr val="000000"/>
              </a:buClr>
              <a:buFont typeface="Times New Roman"/>
            </a:pPr>
            <a:r>
              <a:rPr lang="en">
                <a:solidFill>
                  <a:srgbClr val="000000"/>
                </a:solidFill>
                <a:latin typeface="Times New Roman"/>
                <a:ea typeface="Times New Roman"/>
                <a:cs typeface="Times New Roman"/>
                <a:sym typeface="Times New Roman"/>
              </a:rPr>
              <a:t> Special Funding Requests,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SGA Allocations cont’d</a:t>
            </a:r>
          </a:p>
        </p:txBody>
      </p:sp>
      <p:sp>
        <p:nvSpPr>
          <p:cNvPr id="117" name="Shape 117"/>
          <p:cNvSpPr txBox="1">
            <a:spLocks noGrp="1"/>
          </p:cNvSpPr>
          <p:nvPr>
            <p:ph type="body" idx="1"/>
          </p:nvPr>
        </p:nvSpPr>
        <p:spPr>
          <a:xfrm>
            <a:off x="311700" y="1266325"/>
            <a:ext cx="8520600" cy="3633900"/>
          </a:xfrm>
          <a:prstGeom prst="rect">
            <a:avLst/>
          </a:prstGeom>
        </p:spPr>
        <p:txBody>
          <a:bodyPr lIns="91425" tIns="91425" rIns="91425" bIns="91425" anchor="t" anchorCtr="0">
            <a:noAutofit/>
          </a:bodyPr>
          <a:lstStyle/>
          <a:p>
            <a:pPr lvl="0">
              <a:spcBef>
                <a:spcPts val="0"/>
              </a:spcBef>
              <a:buNone/>
            </a:pPr>
            <a:r>
              <a:rPr lang="en" b="1"/>
              <a:t>New Group funding</a:t>
            </a:r>
          </a:p>
          <a:p>
            <a:pPr marL="457200" lvl="0" indent="-228600" rtl="0">
              <a:spcBef>
                <a:spcPts val="0"/>
              </a:spcBef>
            </a:pPr>
            <a:r>
              <a:rPr lang="en"/>
              <a:t>$150 to cover startup expenses</a:t>
            </a:r>
          </a:p>
          <a:p>
            <a:pPr marL="914400" lvl="1" indent="-228600" rtl="0">
              <a:spcBef>
                <a:spcPts val="0"/>
              </a:spcBef>
            </a:pPr>
            <a:r>
              <a:rPr lang="en"/>
              <a:t>These funds will be transferred into a CAP office student account for your groups use</a:t>
            </a:r>
          </a:p>
          <a:p>
            <a:pPr marL="457200" lvl="0" indent="-228600" rtl="0">
              <a:spcBef>
                <a:spcPts val="0"/>
              </a:spcBef>
            </a:pPr>
            <a:r>
              <a:rPr lang="en"/>
              <a:t>You are considered a new group if :</a:t>
            </a:r>
          </a:p>
          <a:p>
            <a:pPr marL="914400" lvl="1" indent="-228600" rtl="0">
              <a:spcBef>
                <a:spcPts val="0"/>
              </a:spcBef>
            </a:pPr>
            <a:r>
              <a:rPr lang="en"/>
              <a:t>you are registered and approved</a:t>
            </a:r>
          </a:p>
          <a:p>
            <a:pPr marL="914400" lvl="1" indent="-228600" rtl="0">
              <a:spcBef>
                <a:spcPts val="0"/>
              </a:spcBef>
            </a:pPr>
            <a:r>
              <a:rPr lang="en"/>
              <a:t>you have been active for less than a year.</a:t>
            </a:r>
          </a:p>
          <a:p>
            <a:pPr marL="457200" lvl="0" indent="-228600" rtl="0">
              <a:spcBef>
                <a:spcPts val="0"/>
              </a:spcBef>
            </a:pPr>
            <a:r>
              <a:rPr lang="en"/>
              <a:t>For groups that have been inactive and are reforming you are considered a new group if:</a:t>
            </a:r>
          </a:p>
          <a:p>
            <a:pPr marL="914400" lvl="1" indent="-228600" rtl="0">
              <a:spcBef>
                <a:spcPts val="0"/>
              </a:spcBef>
            </a:pPr>
            <a:r>
              <a:rPr lang="en"/>
              <a:t>You have been inactive for more than a year.</a:t>
            </a:r>
          </a:p>
          <a:p>
            <a:pPr marL="457200" lvl="0" indent="-228600">
              <a:spcBef>
                <a:spcPts val="0"/>
              </a:spcBef>
            </a:pPr>
            <a:r>
              <a:rPr lang="en"/>
              <a:t>There is an application on Google forms that will be found on the SGA website for your group to apply</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1086</Words>
  <Application>Microsoft Office PowerPoint</Application>
  <PresentationFormat>On-screen Show (16:9)</PresentationFormat>
  <Paragraphs>121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Georgia</vt:lpstr>
      <vt:lpstr>PT Sans Narrow</vt:lpstr>
      <vt:lpstr>Times New Roman</vt:lpstr>
      <vt:lpstr>Open Sans</vt:lpstr>
      <vt:lpstr>Arial</vt:lpstr>
      <vt:lpstr>tropic</vt:lpstr>
      <vt:lpstr>Campus Activities &amp; Programs</vt:lpstr>
      <vt:lpstr>Student Club Catering Orders </vt:lpstr>
      <vt:lpstr>Student Club Catering Orders </vt:lpstr>
      <vt:lpstr>Student Travel</vt:lpstr>
      <vt:lpstr>Student Travel (cont’d)</vt:lpstr>
      <vt:lpstr>Student travel (cont’d)</vt:lpstr>
      <vt:lpstr>Student Travel (Cont’d)</vt:lpstr>
      <vt:lpstr>SGA Allocations</vt:lpstr>
      <vt:lpstr>SGA Allocations cont’d</vt:lpstr>
      <vt:lpstr>SGA Allocations cont’d</vt:lpstr>
      <vt:lpstr>SGA Allocations cont’d</vt:lpstr>
      <vt:lpstr>SGA Allocations cont’d</vt:lpstr>
      <vt:lpstr>SGA Allocations cont’d</vt:lpstr>
      <vt:lpstr>SGA Allocations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Activities &amp; Programs</dc:title>
  <cp:lastModifiedBy>Katrina Birt</cp:lastModifiedBy>
  <cp:revision>1</cp:revision>
  <dcterms:modified xsi:type="dcterms:W3CDTF">2016-09-16T18:54:12Z</dcterms:modified>
</cp:coreProperties>
</file>